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6EE"/>
    <a:srgbClr val="6F9AEF"/>
    <a:srgbClr val="6DCEF1"/>
    <a:srgbClr val="99CC00"/>
    <a:srgbClr val="93DADF"/>
    <a:srgbClr val="3BCBDF"/>
    <a:srgbClr val="4976D1"/>
    <a:srgbClr val="BED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2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83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83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83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73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153841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3FC6-14D6-4983-B282-8BEA13595831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395394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3FC6-14D6-4983-B282-8BEA13595831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17411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3FC6-14D6-4983-B282-8BEA13595831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4381110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3FC6-14D6-4983-B282-8BEA13595831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3805112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3FC6-14D6-4983-B282-8BEA13595831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3321487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F3FC6-14D6-4983-B282-8BEA13595831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204069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0C7A7-6DF1-486F-A9CA-52C4AD5DF61C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934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3638-D9BD-48A7-A46A-F3221DA2230A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58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480138FF-258A-4CBB-A3A7-1FDB6C9B4EAF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15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B75622F5-4864-4A3E-886E-4473ECDE27DD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18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88307-4D7D-4796-BD45-5E56363F1CC1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36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6C5DF-B4CB-42DA-9A5C-05E372DFC752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57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D744C-36A9-449E-A3A7-D6412C1B0A86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62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E050-00B8-4E40-9600-7C9B6F32438B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2823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08978-A197-4F6C-A762-36AA4E44432F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05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65472-C753-47AB-96E7-BE6AB494824A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30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altLang="en-US" smtClean="0"/>
              <a:t>www.themegallery.com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altLang="en-US" smtClean="0"/>
              <a:t>Company Logo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56F3FC6-14D6-4983-B282-8BEA13595831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001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2895600"/>
            <a:ext cx="7239000" cy="1012825"/>
          </a:xfrm>
        </p:spPr>
        <p:txBody>
          <a:bodyPr/>
          <a:lstStyle/>
          <a:p>
            <a:r>
              <a:rPr lang="en-US" altLang="en-US" sz="4000" dirty="0" err="1">
                <a:solidFill>
                  <a:schemeClr val="accent4">
                    <a:lumMod val="50000"/>
                  </a:schemeClr>
                </a:solidFill>
                <a:latin typeface="Baskerville Old Face" panose="02020602080505020303" pitchFamily="18" charset="0"/>
              </a:rPr>
              <a:t>Inovasi</a:t>
            </a:r>
            <a:r>
              <a:rPr lang="en-US" altLang="en-US" sz="4000" dirty="0">
                <a:solidFill>
                  <a:schemeClr val="accent4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4000" dirty="0" err="1">
                <a:solidFill>
                  <a:schemeClr val="accent4">
                    <a:lumMod val="50000"/>
                  </a:schemeClr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sz="4000" dirty="0">
                <a:solidFill>
                  <a:schemeClr val="accent4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</a:p>
        </p:txBody>
      </p:sp>
      <p:sp>
        <p:nvSpPr>
          <p:cNvPr id="104858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953000"/>
            <a:ext cx="8458200" cy="1905000"/>
          </a:xfrm>
        </p:spPr>
        <p:txBody>
          <a:bodyPr/>
          <a:lstStyle/>
          <a:p>
            <a:endParaRPr lang="zh-CN" altLang="en-US"/>
          </a:p>
          <a:p>
            <a:endParaRPr lang="zh-CN" altLang="en-US"/>
          </a:p>
          <a:p>
            <a:r>
              <a:rPr lang="en-US" altLang="en-US" sz="2000" b="1" dirty="0" err="1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Dr. Hj. Ihsana El Khuluqo, M.Pd</a:t>
            </a:r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Fasilitas</a:t>
            </a:r>
            <a:r>
              <a:rPr lang="en-US" altLang="en-US" dirty="0"/>
              <a:t> </a:t>
            </a:r>
          </a:p>
        </p:txBody>
      </p:sp>
      <p:sp>
        <p:nvSpPr>
          <p:cNvPr id="1048739" name="Rectangle 3"/>
          <p:cNvSpPr>
            <a:spLocks noGrp="1" noChangeArrowheads="1"/>
          </p:cNvSpPr>
          <p:nvPr>
            <p:ph idx="1"/>
          </p:nvPr>
        </p:nvSpPr>
        <p:spPr>
          <a:xfrm>
            <a:off x="23926" y="1600200"/>
            <a:ext cx="8424750" cy="4708524"/>
          </a:xfrm>
        </p:spPr>
        <p:txBody>
          <a:bodyPr/>
          <a:lstStyle/>
          <a:p>
            <a:pPr marL="457200" lvl="1" indent="0">
              <a:lnSpc>
                <a:spcPct val="80000"/>
              </a:lnSpc>
              <a:buNone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Fasilitas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termasuk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sarana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prasarana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tidak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bisa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diabaikan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khusunya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proses 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belajar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mengajar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Tanpa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fasilitas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maka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pelaksanaan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inovasi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bisa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dipastikan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tidak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berjalan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dengan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baik</a:t>
            </a:r>
            <a:endParaRPr lang="en-US" alt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0487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Lingkup</a:t>
            </a:r>
            <a:r>
              <a:rPr lang="en-US" altLang="en-US" dirty="0"/>
              <a:t> social </a:t>
            </a:r>
            <a:r>
              <a:rPr lang="en-US" altLang="en-US" dirty="0" err="1"/>
              <a:t>Masyarakat</a:t>
            </a:r>
            <a:endParaRPr lang="en-US" altLang="en-US" dirty="0"/>
          </a:p>
        </p:txBody>
      </p:sp>
      <p:sp>
        <p:nvSpPr>
          <p:cNvPr id="1048743" name="Rectangle 3"/>
          <p:cNvSpPr>
            <a:spLocks noGrp="1" noChangeArrowheads="1"/>
          </p:cNvSpPr>
          <p:nvPr>
            <p:ph idx="1"/>
          </p:nvPr>
        </p:nvSpPr>
        <p:spPr>
          <a:xfrm>
            <a:off x="23926" y="1600200"/>
            <a:ext cx="8424750" cy="4708524"/>
          </a:xfrm>
        </p:spPr>
        <p:txBody>
          <a:bodyPr/>
          <a:lstStyle/>
          <a:p>
            <a:pPr marL="457200" lvl="1" indent="0">
              <a:lnSpc>
                <a:spcPct val="80000"/>
              </a:lnSpc>
              <a:buNone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</a:t>
            </a:r>
            <a:r>
              <a:rPr lang="id-ID" dirty="0">
                <a:solidFill>
                  <a:schemeClr val="tx2"/>
                </a:solidFill>
                <a:latin typeface="Baskerville Old Face" panose="02020602080505020303" pitchFamily="18" charset="0"/>
              </a:rPr>
              <a:t>Dalam menerapakan inovasi pendidikan, ada hal yang tidak secara langsung terlibat dalam perubahan tersebut tapi bisa membawa dampak,baik positif maupun negatif, dalam pelaklsanaan pembahruan pendidikan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  <a:endParaRPr lang="en-US" alt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0487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704667" cy="1981200"/>
          </a:xfrm>
        </p:spPr>
        <p:txBody>
          <a:bodyPr/>
          <a:lstStyle/>
          <a:p>
            <a:r>
              <a:rPr lang="en-US" altLang="en-US" dirty="0" err="1"/>
              <a:t>Tujuan</a:t>
            </a:r>
            <a:r>
              <a:rPr lang="en-US" altLang="en-US" dirty="0"/>
              <a:t> </a:t>
            </a:r>
            <a:r>
              <a:rPr lang="en-US" altLang="en-US" dirty="0" err="1"/>
              <a:t>Inovasi</a:t>
            </a:r>
            <a:r>
              <a:rPr lang="en-US" altLang="en-US" dirty="0"/>
              <a:t> </a:t>
            </a:r>
            <a:r>
              <a:rPr lang="en-US" altLang="en-US" dirty="0" err="1"/>
              <a:t>Pendidikan</a:t>
            </a:r>
            <a:endParaRPr lang="en-US" altLang="en-US" dirty="0"/>
          </a:p>
        </p:txBody>
      </p:sp>
      <p:sp>
        <p:nvSpPr>
          <p:cNvPr id="1048747" name="Rectangle 3"/>
          <p:cNvSpPr>
            <a:spLocks noGrp="1" noChangeArrowheads="1"/>
          </p:cNvSpPr>
          <p:nvPr>
            <p:ph idx="1"/>
          </p:nvPr>
        </p:nvSpPr>
        <p:spPr>
          <a:xfrm>
            <a:off x="630558" y="2092824"/>
            <a:ext cx="8424750" cy="3870323"/>
          </a:xfrm>
        </p:spPr>
        <p:txBody>
          <a:bodyPr>
            <a:normAutofit fontScale="92500" lnSpcReduction="20000"/>
          </a:bodyPr>
          <a:lstStyle/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id-ID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Mengejar ketinggalan-ketinggalan yang dihasilkan oleh kemajuan kemajuan ilmu dan teknologi sehingga makin lama pendidikan di Indonesia makin berjalan sejajar dengan kemajuan-kemajuan tersebut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id-ID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Mengembangkan terselenggaranya pendidikan sekolah maupun luar sekolah bagi setiap warga negara. Misalnya meningkatkan daya tampung usia sekolah SD, SLTP, SLTA, dan perguruan tinggi.</a:t>
            </a:r>
            <a:endParaRPr lang="en-US" sz="2400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id-ID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Me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ngembangkan</a:t>
            </a:r>
            <a:r>
              <a:rPr lang="id-ID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ilmu pengetahuan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untuk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id-ID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menghasilkan kemajuan teknologi dalam kehidupan sosial, ekonomi, politik, pendidikan, dan kebudayaan bangsa Indonesia.</a:t>
            </a:r>
            <a:endParaRPr lang="en-US" sz="2400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Sebagai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tempat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masyarakat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untuk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memperoleh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yang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baik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dan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mengajak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masyarakat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agar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gemar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belajar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untuk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mengadakan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perubahan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yang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lebih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baik</a:t>
            </a:r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endParaRPr lang="en-US" sz="2400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endParaRPr lang="en-US" sz="2400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endParaRPr lang="en-US" altLang="en-US" sz="2400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04874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z="2000" b="1" dirty="0"/>
          </a:p>
        </p:txBody>
      </p:sp>
      <p:sp>
        <p:nvSpPr>
          <p:cNvPr id="104874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Company Logo</a:t>
            </a:r>
          </a:p>
        </p:txBody>
      </p:sp>
      <p:sp>
        <p:nvSpPr>
          <p:cNvPr id="1048751" name="AutoShape 22"/>
          <p:cNvSpPr>
            <a:spLocks noChangeArrowheads="1"/>
          </p:cNvSpPr>
          <p:nvPr/>
        </p:nvSpPr>
        <p:spPr bwMode="gray">
          <a:xfrm>
            <a:off x="78439" y="1966912"/>
            <a:ext cx="3833813" cy="3833813"/>
          </a:xfrm>
          <a:custGeom>
            <a:avLst/>
            <a:gdLst>
              <a:gd name="G0" fmla="+- 1914 0 0"/>
              <a:gd name="G1" fmla="+- 21600 0 1914"/>
              <a:gd name="G2" fmla="+- 21600 0 1914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14" y="10800"/>
                </a:moveTo>
                <a:cubicBezTo>
                  <a:pt x="1914" y="15708"/>
                  <a:pt x="5892" y="19686"/>
                  <a:pt x="10800" y="19686"/>
                </a:cubicBezTo>
                <a:cubicBezTo>
                  <a:pt x="15708" y="19686"/>
                  <a:pt x="19686" y="15708"/>
                  <a:pt x="19686" y="10800"/>
                </a:cubicBezTo>
                <a:cubicBezTo>
                  <a:pt x="19686" y="5892"/>
                  <a:pt x="15708" y="1914"/>
                  <a:pt x="10800" y="1914"/>
                </a:cubicBezTo>
                <a:cubicBezTo>
                  <a:pt x="5892" y="1914"/>
                  <a:pt x="1914" y="5892"/>
                  <a:pt x="1914" y="10800"/>
                </a:cubicBezTo>
                <a:close/>
              </a:path>
            </a:pathLst>
          </a:custGeom>
          <a:gradFill rotWithShape="1">
            <a:gsLst>
              <a:gs pos="0">
                <a:schemeClr val="accent2">
                  <a:gamma/>
                  <a:shade val="66667"/>
                  <a:invGamma/>
                  <a:alpha val="12000"/>
                </a:schemeClr>
              </a:gs>
              <a:gs pos="50000">
                <a:schemeClr val="accent2"/>
              </a:gs>
              <a:gs pos="100000">
                <a:schemeClr val="accent2">
                  <a:gamma/>
                  <a:shade val="66667"/>
                  <a:invGamma/>
                  <a:alpha val="12000"/>
                </a:schemeClr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8752" name="Oval 23"/>
          <p:cNvSpPr>
            <a:spLocks noChangeArrowheads="1"/>
          </p:cNvSpPr>
          <p:nvPr/>
        </p:nvSpPr>
        <p:spPr bwMode="gray">
          <a:xfrm>
            <a:off x="381652" y="2311400"/>
            <a:ext cx="3200400" cy="3200400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48753" name="AutoShape 24"/>
          <p:cNvSpPr>
            <a:spLocks noChangeArrowheads="1"/>
          </p:cNvSpPr>
          <p:nvPr/>
        </p:nvSpPr>
        <p:spPr bwMode="gray">
          <a:xfrm>
            <a:off x="2009775" y="1660921"/>
            <a:ext cx="3781425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FFFF"/>
              </a:gs>
              <a:gs pos="100000">
                <a:srgbClr val="CCFFFF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altLang="en-US" b="1" dirty="0">
                <a:solidFill>
                  <a:srgbClr val="000000"/>
                </a:solidFill>
              </a:rPr>
              <a:t>1. </a:t>
            </a:r>
            <a:r>
              <a:rPr lang="en-US" altLang="en-US" b="1" dirty="0" err="1">
                <a:solidFill>
                  <a:srgbClr val="000000"/>
                </a:solidFill>
              </a:rPr>
              <a:t>Mengejar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</a:rPr>
              <a:t>ketertinggalan</a:t>
            </a:r>
            <a:r>
              <a:rPr lang="en-US" altLang="en-US" b="1" dirty="0">
                <a:solidFill>
                  <a:srgbClr val="000000"/>
                </a:solidFill>
              </a:rPr>
              <a:t> IPTEK</a:t>
            </a:r>
          </a:p>
        </p:txBody>
      </p:sp>
      <p:sp>
        <p:nvSpPr>
          <p:cNvPr id="1048754" name="AutoShape 25"/>
          <p:cNvSpPr>
            <a:spLocks noChangeArrowheads="1"/>
          </p:cNvSpPr>
          <p:nvPr/>
        </p:nvSpPr>
        <p:spPr bwMode="gray">
          <a:xfrm>
            <a:off x="3174083" y="2433409"/>
            <a:ext cx="3781425" cy="4984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BFEAE"/>
              </a:gs>
              <a:gs pos="100000">
                <a:srgbClr val="CBFEAE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altLang="en-US" b="1" dirty="0">
                <a:solidFill>
                  <a:srgbClr val="000000"/>
                </a:solidFill>
              </a:rPr>
              <a:t>2.  </a:t>
            </a:r>
            <a:r>
              <a:rPr lang="en-US" altLang="en-US" b="1" dirty="0" err="1">
                <a:solidFill>
                  <a:srgbClr val="000000"/>
                </a:solidFill>
              </a:rPr>
              <a:t>Menegmbangkan</a:t>
            </a:r>
            <a:r>
              <a:rPr lang="en-US" altLang="en-US" b="1" dirty="0">
                <a:solidFill>
                  <a:srgbClr val="000000"/>
                </a:solidFill>
              </a:rPr>
              <a:t> IPTEK</a:t>
            </a:r>
          </a:p>
        </p:txBody>
      </p:sp>
      <p:sp>
        <p:nvSpPr>
          <p:cNvPr id="1048755" name="AutoShape 26"/>
          <p:cNvSpPr>
            <a:spLocks noChangeArrowheads="1"/>
          </p:cNvSpPr>
          <p:nvPr/>
        </p:nvSpPr>
        <p:spPr bwMode="gray">
          <a:xfrm>
            <a:off x="3609038" y="3340100"/>
            <a:ext cx="5079348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FFFF"/>
              </a:gs>
              <a:gs pos="100000">
                <a:srgbClr val="CCFFFF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altLang="en-US" b="1" dirty="0">
                <a:solidFill>
                  <a:srgbClr val="000000"/>
                </a:solidFill>
              </a:rPr>
              <a:t>3. </a:t>
            </a:r>
            <a:r>
              <a:rPr lang="en-US" altLang="en-US" b="1" dirty="0" err="1">
                <a:solidFill>
                  <a:srgbClr val="000000"/>
                </a:solidFill>
              </a:rPr>
              <a:t>Meningkatkan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</a:rPr>
              <a:t>daya</a:t>
            </a:r>
            <a:r>
              <a:rPr lang="en-US" altLang="en-US" b="1" dirty="0">
                <a:solidFill>
                  <a:srgbClr val="000000"/>
                </a:solidFill>
              </a:rPr>
              <a:t> tamping </a:t>
            </a:r>
            <a:r>
              <a:rPr lang="en-US" altLang="en-US" b="1" dirty="0" err="1">
                <a:solidFill>
                  <a:srgbClr val="000000"/>
                </a:solidFill>
              </a:rPr>
              <a:t>usia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</a:rPr>
              <a:t>sekolah</a:t>
            </a:r>
            <a:endParaRPr lang="en-US" altLang="en-US" b="1" dirty="0">
              <a:solidFill>
                <a:srgbClr val="000000"/>
              </a:solidFill>
            </a:endParaRPr>
          </a:p>
        </p:txBody>
      </p:sp>
      <p:sp>
        <p:nvSpPr>
          <p:cNvPr id="1048756" name="AutoShape 27"/>
          <p:cNvSpPr>
            <a:spLocks noChangeArrowheads="1"/>
          </p:cNvSpPr>
          <p:nvPr/>
        </p:nvSpPr>
        <p:spPr bwMode="gray">
          <a:xfrm>
            <a:off x="3574402" y="4298156"/>
            <a:ext cx="5286444" cy="50006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BFEAE"/>
              </a:gs>
              <a:gs pos="100000">
                <a:srgbClr val="CBFEAE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altLang="en-US" b="1" dirty="0">
                <a:solidFill>
                  <a:srgbClr val="000000"/>
                </a:solidFill>
              </a:rPr>
              <a:t>4. </a:t>
            </a:r>
            <a:r>
              <a:rPr lang="en-US" altLang="en-US" b="1" dirty="0" err="1">
                <a:solidFill>
                  <a:srgbClr val="000000"/>
                </a:solidFill>
              </a:rPr>
              <a:t>Meningkatkan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</a:rPr>
              <a:t>mutu</a:t>
            </a:r>
            <a:r>
              <a:rPr lang="en-US" altLang="en-US" b="1" dirty="0">
                <a:solidFill>
                  <a:srgbClr val="000000"/>
                </a:solidFill>
              </a:rPr>
              <a:t> &amp; </a:t>
            </a:r>
            <a:r>
              <a:rPr lang="en-US" altLang="en-US" b="1" dirty="0" err="1">
                <a:solidFill>
                  <a:srgbClr val="000000"/>
                </a:solidFill>
              </a:rPr>
              <a:t>pelayanan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</a:rPr>
              <a:t>pendidiakan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48757" name="AutoShape 28"/>
          <p:cNvSpPr>
            <a:spLocks noChangeArrowheads="1"/>
          </p:cNvSpPr>
          <p:nvPr/>
        </p:nvSpPr>
        <p:spPr bwMode="gray">
          <a:xfrm>
            <a:off x="3048000" y="5128984"/>
            <a:ext cx="4360212" cy="5000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CCFFFF"/>
              </a:gs>
              <a:gs pos="100000">
                <a:srgbClr val="CCFFFF">
                  <a:gamma/>
                  <a:tint val="5882"/>
                  <a:invGamma/>
                </a:srgbClr>
              </a:gs>
            </a:gsLst>
            <a:lin ang="0" scaled="1"/>
          </a:gradFill>
          <a:ln w="38100" algn="ctr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altLang="en-US" b="1" dirty="0">
                <a:solidFill>
                  <a:srgbClr val="000000"/>
                </a:solidFill>
              </a:rPr>
              <a:t>5. </a:t>
            </a:r>
            <a:r>
              <a:rPr lang="en-US" altLang="en-US" b="1" dirty="0" err="1">
                <a:solidFill>
                  <a:srgbClr val="000000"/>
                </a:solidFill>
              </a:rPr>
              <a:t>Memperoleh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</a:rPr>
              <a:t>pendidika</a:t>
            </a:r>
            <a:r>
              <a:rPr lang="en-US" altLang="en-US" b="1" dirty="0">
                <a:solidFill>
                  <a:srgbClr val="000000"/>
                </a:solidFill>
              </a:rPr>
              <a:t> yang </a:t>
            </a:r>
            <a:r>
              <a:rPr lang="en-US" altLang="en-US" b="1" dirty="0" err="1">
                <a:solidFill>
                  <a:srgbClr val="000000"/>
                </a:solidFill>
              </a:rPr>
              <a:t>baik</a:t>
            </a:r>
            <a:endParaRPr lang="en-US" altLang="en-US" b="1" dirty="0">
              <a:solidFill>
                <a:srgbClr val="000000"/>
              </a:solidFill>
            </a:endParaRPr>
          </a:p>
        </p:txBody>
      </p:sp>
      <p:sp>
        <p:nvSpPr>
          <p:cNvPr id="1048758" name="Text Box 29"/>
          <p:cNvSpPr txBox="1">
            <a:spLocks noChangeArrowheads="1"/>
          </p:cNvSpPr>
          <p:nvPr/>
        </p:nvSpPr>
        <p:spPr bwMode="gray">
          <a:xfrm>
            <a:off x="713584" y="3332331"/>
            <a:ext cx="2563522" cy="10156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0000"/>
            </a:outerShdw>
          </a:effec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20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Tujuan</a:t>
            </a:r>
            <a:r>
              <a:rPr lang="en-US" alt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 eaLnBrk="0" hangingPunct="0"/>
            <a:r>
              <a:rPr lang="en-US" altLang="en-US" sz="20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Inovasi</a:t>
            </a:r>
            <a:r>
              <a:rPr lang="en-US" alt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0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pendidikan</a:t>
            </a:r>
            <a:r>
              <a:rPr lang="en-US" alt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 eaLnBrk="0" hangingPunct="0"/>
            <a:r>
              <a:rPr lang="en-US" alt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 Indonesia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/>
              <a:t>Cara-</a:t>
            </a:r>
            <a:r>
              <a:rPr lang="en-US" altLang="en-US" sz="2400" dirty="0" err="1"/>
              <a:t>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Mencapai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Inovasi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Pendidikan</a:t>
            </a:r>
            <a:endParaRPr lang="en-US" altLang="en-US" sz="2400" dirty="0"/>
          </a:p>
        </p:txBody>
      </p:sp>
      <p:sp>
        <p:nvSpPr>
          <p:cNvPr id="1048762" name="Rectangle 3"/>
          <p:cNvSpPr>
            <a:spLocks noGrp="1" noChangeArrowheads="1"/>
          </p:cNvSpPr>
          <p:nvPr>
            <p:ph idx="1"/>
          </p:nvPr>
        </p:nvSpPr>
        <p:spPr>
          <a:xfrm>
            <a:off x="23926" y="1600200"/>
            <a:ext cx="8424750" cy="4708524"/>
          </a:xfrm>
        </p:spPr>
        <p:txBody>
          <a:bodyPr/>
          <a:lstStyle/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id-ID" dirty="0">
                <a:solidFill>
                  <a:schemeClr val="tx2"/>
                </a:solidFill>
                <a:latin typeface="Baskerville Old Face" panose="02020602080505020303" pitchFamily="18" charset="0"/>
              </a:rPr>
              <a:t>Peningkatan kualitas sumber daya manusia</a:t>
            </a:r>
            <a:endParaRPr 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id-ID" dirty="0">
                <a:solidFill>
                  <a:schemeClr val="tx2"/>
                </a:solidFill>
                <a:latin typeface="Baskerville Old Face" panose="02020602080505020303" pitchFamily="18" charset="0"/>
              </a:rPr>
              <a:t>Memperluas pelayanan pendidikan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id-ID" dirty="0">
                <a:solidFill>
                  <a:schemeClr val="tx2"/>
                </a:solidFill>
                <a:latin typeface="Baskerville Old Face" panose="02020602080505020303" pitchFamily="18" charset="0"/>
              </a:rPr>
              <a:t>Peningkatan keserasian pendidikan dan pembangunan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id-ID" dirty="0">
                <a:solidFill>
                  <a:schemeClr val="tx2"/>
                </a:solidFill>
                <a:latin typeface="Baskerville Old Face" panose="02020602080505020303" pitchFamily="18" charset="0"/>
              </a:rPr>
              <a:t>Meningkatkan efektifitas dan efisiensi sistem penyajian</a:t>
            </a:r>
            <a:endParaRPr 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id-ID" dirty="0">
                <a:solidFill>
                  <a:schemeClr val="tx2"/>
                </a:solidFill>
                <a:latin typeface="Baskerville Old Face" panose="02020602080505020303" pitchFamily="18" charset="0"/>
              </a:rPr>
              <a:t>Melancarkan sistem informasi.</a:t>
            </a:r>
            <a:endParaRPr 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45720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en-US" alt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04876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Contoh-contoh</a:t>
            </a:r>
            <a:r>
              <a:rPr lang="en-US" altLang="en-US" dirty="0"/>
              <a:t> </a:t>
            </a:r>
            <a:r>
              <a:rPr lang="en-US" altLang="en-US" dirty="0" err="1"/>
              <a:t>inovasi</a:t>
            </a:r>
            <a:r>
              <a:rPr lang="en-US" altLang="en-US" dirty="0"/>
              <a:t> </a:t>
            </a:r>
            <a:r>
              <a:rPr lang="en-US" altLang="en-US" dirty="0" err="1"/>
              <a:t>pendidikan</a:t>
            </a:r>
            <a:endParaRPr lang="en-US" altLang="en-US" dirty="0"/>
          </a:p>
        </p:txBody>
      </p:sp>
      <p:sp>
        <p:nvSpPr>
          <p:cNvPr id="1048766" name="Rectangle 3"/>
          <p:cNvSpPr>
            <a:spLocks noGrp="1" noChangeArrowheads="1"/>
          </p:cNvSpPr>
          <p:nvPr>
            <p:ph idx="1"/>
          </p:nvPr>
        </p:nvSpPr>
        <p:spPr>
          <a:xfrm>
            <a:off x="23926" y="1600200"/>
            <a:ext cx="8424750" cy="4708524"/>
          </a:xfrm>
        </p:spPr>
        <p:txBody>
          <a:bodyPr/>
          <a:lstStyle/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en-US" b="1" dirty="0">
                <a:solidFill>
                  <a:schemeClr val="tx2"/>
                </a:solidFill>
                <a:latin typeface="Baskerville Old Face" panose="02020602080505020303" pitchFamily="18" charset="0"/>
              </a:rPr>
              <a:t>Blended learning</a:t>
            </a:r>
          </a:p>
          <a:p>
            <a:pPr marL="45720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45720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</a:t>
            </a:r>
            <a:r>
              <a:rPr lang="id-ID" dirty="0">
                <a:solidFill>
                  <a:schemeClr val="tx2"/>
                </a:solidFill>
                <a:latin typeface="Baskerville Old Face" panose="02020602080505020303" pitchFamily="18" charset="0"/>
              </a:rPr>
              <a:t>Blended Learning, bisa juga disebut dengan Hybrid Learning, sesuai dengan namanya merupakan suatu metode pembelajaran yang mengkombinasikan metode pembelajaran tatap muka dengan online learning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  <a:p>
            <a:pPr marL="45720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0487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  <p:pic>
        <p:nvPicPr>
          <p:cNvPr id="2097163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999" y="3881870"/>
            <a:ext cx="3401291" cy="297613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1048770" name="Rectangle 3"/>
          <p:cNvSpPr>
            <a:spLocks noGrp="1" noChangeArrowheads="1"/>
          </p:cNvSpPr>
          <p:nvPr>
            <p:ph idx="1"/>
          </p:nvPr>
        </p:nvSpPr>
        <p:spPr>
          <a:xfrm>
            <a:off x="23926" y="1600200"/>
            <a:ext cx="8424750" cy="4708524"/>
          </a:xfrm>
        </p:spPr>
        <p:txBody>
          <a:bodyPr/>
          <a:lstStyle/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 startAt="2"/>
            </a:pP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Pembelajaran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Daring</a:t>
            </a:r>
          </a:p>
          <a:p>
            <a:pPr marL="971550" lvl="1" indent="-514350">
              <a:lnSpc>
                <a:spcPct val="80000"/>
              </a:lnSpc>
              <a:buClr>
                <a:schemeClr val="tx2"/>
              </a:buClr>
              <a:buFont typeface="+mj-lt"/>
              <a:buAutoNum type="arabicPeriod" startAt="2"/>
            </a:pPr>
            <a:endParaRPr lang="en-US" alt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45720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Moda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Jaringan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(Daring)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adalah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program guru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pembelajar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dilaksanakan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dengan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memanfaatkan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teknologi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jaringan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komputer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internet.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Moda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Daring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dapat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dilaksanakan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dengan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mempersiapkan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sistem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pembelajaran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yang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secara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mandiri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memberikan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instruksi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layanan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pembelajaran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kepada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peserta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tanpa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melibatkan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secara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langsung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para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pengampu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proses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penyelenggaraannya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  <a:endParaRPr lang="en-US" alt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04876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7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Terdiri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dari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3 model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yaitu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514350" indent="-514350">
              <a:buClrTx/>
              <a:buFont typeface="+mj-lt"/>
              <a:buAutoNum type="arabicPeriod"/>
            </a:pPr>
            <a:r>
              <a:rPr lang="sv-SE" dirty="0">
                <a:solidFill>
                  <a:schemeClr val="tx2"/>
                </a:solidFill>
                <a:latin typeface="Baskerville Old Face" panose="02020602080505020303" pitchFamily="18" charset="0"/>
              </a:rPr>
              <a:t>GP Moda Daring Penuh-Model 1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sv-SE" dirty="0">
                <a:solidFill>
                  <a:schemeClr val="tx2"/>
                </a:solidFill>
                <a:latin typeface="Baskerville Old Face" panose="02020602080505020303" pitchFamily="18" charset="0"/>
              </a:rPr>
              <a:t>GP Moda Daring Penuh-Model 2, dan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GP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Moda</a:t>
            </a:r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Daring </a:t>
            </a:r>
            <a:r>
              <a:rPr 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Kombinasi</a:t>
            </a:r>
            <a:endParaRPr 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04877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Company Logo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Pengertian</a:t>
            </a:r>
            <a:r>
              <a:rPr lang="en-US" altLang="en-US" dirty="0"/>
              <a:t> </a:t>
            </a:r>
            <a:r>
              <a:rPr lang="en-US" altLang="en-US" dirty="0" err="1"/>
              <a:t>Inovasi</a:t>
            </a:r>
            <a:r>
              <a:rPr lang="en-US" altLang="en-US" dirty="0"/>
              <a:t> </a:t>
            </a:r>
            <a:r>
              <a:rPr lang="en-US" altLang="en-US" dirty="0" err="1"/>
              <a:t>Pendidikan</a:t>
            </a:r>
            <a:endParaRPr lang="en-US" altLang="en-US" dirty="0"/>
          </a:p>
        </p:txBody>
      </p:sp>
      <p:sp>
        <p:nvSpPr>
          <p:cNvPr id="1048598" name="Rectangle 3"/>
          <p:cNvSpPr>
            <a:spLocks noGrp="1" noChangeArrowheads="1"/>
          </p:cNvSpPr>
          <p:nvPr>
            <p:ph idx="1"/>
          </p:nvPr>
        </p:nvSpPr>
        <p:spPr>
          <a:xfrm>
            <a:off x="23926" y="1600200"/>
            <a:ext cx="8424750" cy="4708524"/>
          </a:xfrm>
        </p:spPr>
        <p:txBody>
          <a:bodyPr/>
          <a:lstStyle/>
          <a:p>
            <a:pPr marL="457200" lvl="1" indent="0">
              <a:lnSpc>
                <a:spcPct val="80000"/>
              </a:lnSpc>
              <a:buNone/>
            </a:pP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(Ihsan:1991).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Mengemukakan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bahwa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inovsi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adalah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inovasi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bidang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atau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inovasi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untuk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memecahkan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masalah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altLang="en-US" sz="2400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Jadi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inovasi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adalah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suatu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ide,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barang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metode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, yang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dirasakan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atau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diamati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sebagai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hal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yang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baru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bagi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seorang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atau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sekelompok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orang (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masyarakat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),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baik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berupa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hasil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inversi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(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penemuan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baru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)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atu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i="1" dirty="0">
                <a:solidFill>
                  <a:schemeClr val="tx2"/>
                </a:solidFill>
                <a:latin typeface="Baskerville Old Face" panose="02020602080505020303" pitchFamily="18" charset="0"/>
              </a:rPr>
              <a:t>discovery 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(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baru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ditemukan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orang), yang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digunakan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untuk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mencapai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tujuan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atau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untuk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memecahkan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masalah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2400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sz="2400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</p:txBody>
      </p:sp>
      <p:sp>
        <p:nvSpPr>
          <p:cNvPr id="10485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000" dirty="0" err="1"/>
              <a:t>Masalah-maslah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Menuntut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Inovasi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Pendidikan</a:t>
            </a:r>
            <a:endParaRPr lang="en-US" altLang="en-US" sz="1200" dirty="0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Company Logo</a:t>
            </a:r>
          </a:p>
        </p:txBody>
      </p:sp>
      <p:grpSp>
        <p:nvGrpSpPr>
          <p:cNvPr id="38" name="Group 3"/>
          <p:cNvGrpSpPr/>
          <p:nvPr/>
        </p:nvGrpSpPr>
        <p:grpSpPr bwMode="auto">
          <a:xfrm>
            <a:off x="1219200" y="1831975"/>
            <a:ext cx="2170113" cy="5026025"/>
            <a:chOff x="720" y="1296"/>
            <a:chExt cx="1367" cy="2542"/>
          </a:xfrm>
        </p:grpSpPr>
        <p:sp>
          <p:nvSpPr>
            <p:cNvPr id="1048602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03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04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05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06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07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" name="Group 10"/>
            <p:cNvGrpSpPr/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1048608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48609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10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11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12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1048613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0" cy="2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400">
                  <a:solidFill>
                    <a:srgbClr val="000000"/>
                  </a:solidFill>
                </a:rPr>
                <a:t>1</a:t>
              </a:r>
              <a:endParaRPr lang="en-US" altLang="en-US"/>
            </a:p>
          </p:txBody>
        </p:sp>
        <p:sp>
          <p:nvSpPr>
            <p:cNvPr id="1048614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126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Sistem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pendidikan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yang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dimiliki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dan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dilaksanakan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Indonesia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belum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mampu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mengikuti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dan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mengendalikan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kemajuan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kemajuan</a:t>
              </a:r>
              <a:r>
                <a:rPr lang="en-US" altLang="en-US" dirty="0">
                  <a:solidFill>
                    <a:srgbClr val="000000"/>
                  </a:solidFill>
                  <a:latin typeface="Baskerville Old Face" panose="02020602080505020303" pitchFamily="18" charset="0"/>
                </a:rPr>
                <a:t> IPTEK</a:t>
              </a:r>
              <a:endParaRPr lang="en-US" altLang="en-US" sz="2400" dirty="0">
                <a:latin typeface="Baskerville Old Face" panose="02020602080505020303" pitchFamily="18" charset="0"/>
              </a:endParaRPr>
            </a:p>
          </p:txBody>
        </p:sp>
      </p:grpSp>
      <p:grpSp>
        <p:nvGrpSpPr>
          <p:cNvPr id="40" name="Group 18"/>
          <p:cNvGrpSpPr/>
          <p:nvPr/>
        </p:nvGrpSpPr>
        <p:grpSpPr bwMode="auto">
          <a:xfrm>
            <a:off x="3581400" y="1831975"/>
            <a:ext cx="2166938" cy="5026025"/>
            <a:chOff x="2208" y="1296"/>
            <a:chExt cx="1365" cy="2542"/>
          </a:xfrm>
        </p:grpSpPr>
        <p:sp>
          <p:nvSpPr>
            <p:cNvPr id="1048615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16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17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18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19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48620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48621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48622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48623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48624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0" cy="2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400">
                  <a:solidFill>
                    <a:srgbClr val="000000"/>
                  </a:solidFill>
                </a:rPr>
                <a:t>2</a:t>
              </a:r>
              <a:endParaRPr lang="en-US" altLang="en-US"/>
            </a:p>
          </p:txBody>
        </p:sp>
        <p:sp>
          <p:nvSpPr>
            <p:cNvPr id="1048625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45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Laju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eksploitasi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penduduk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yang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sangat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pesat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</a:p>
          </p:txBody>
        </p:sp>
        <p:sp>
          <p:nvSpPr>
            <p:cNvPr id="1048626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27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" name="Group 32"/>
          <p:cNvGrpSpPr/>
          <p:nvPr/>
        </p:nvGrpSpPr>
        <p:grpSpPr bwMode="auto">
          <a:xfrm>
            <a:off x="5937250" y="1831975"/>
            <a:ext cx="2170113" cy="5026025"/>
            <a:chOff x="3692" y="1296"/>
            <a:chExt cx="1367" cy="2542"/>
          </a:xfrm>
        </p:grpSpPr>
        <p:sp>
          <p:nvSpPr>
            <p:cNvPr id="1048628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29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30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31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" name="Group 37"/>
            <p:cNvGrpSpPr/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1048632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48633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34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35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36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1048637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0" cy="2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400">
                  <a:solidFill>
                    <a:srgbClr val="000000"/>
                  </a:solidFill>
                </a:rPr>
                <a:t>3</a:t>
              </a:r>
              <a:endParaRPr lang="en-US" altLang="en-US"/>
            </a:p>
          </p:txBody>
        </p:sp>
        <p:sp>
          <p:nvSpPr>
            <p:cNvPr id="1048638" name="Text Box 44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58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r>
                <a:rPr lang="en-US" altLang="en-US" dirty="0" err="1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Masyarakat</a:t>
              </a:r>
              <a:r>
                <a:rPr lang="en-US" altLang="en-US" dirty="0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mendambakan</a:t>
              </a:r>
              <a:r>
                <a:rPr lang="en-US" altLang="en-US" dirty="0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pendidikan</a:t>
              </a:r>
              <a:r>
                <a:rPr lang="en-US" altLang="en-US" dirty="0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 yang </a:t>
              </a:r>
              <a:r>
                <a:rPr lang="en-US" altLang="en-US" dirty="0" err="1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lebih</a:t>
              </a:r>
              <a:r>
                <a:rPr lang="en-US" altLang="en-US" dirty="0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baik</a:t>
              </a:r>
              <a:endParaRPr lang="en-US" altLang="en-US" dirty="0">
                <a:solidFill>
                  <a:schemeClr val="bg2">
                    <a:lumMod val="10000"/>
                  </a:schemeClr>
                </a:solidFill>
                <a:latin typeface="Baskerville Old Face" panose="02020602080505020303" pitchFamily="18" charset="0"/>
              </a:endParaRPr>
            </a:p>
          </p:txBody>
        </p:sp>
        <p:sp>
          <p:nvSpPr>
            <p:cNvPr id="1048639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40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000" dirty="0" err="1"/>
              <a:t>Masalah-maslah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Menuntut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Inovasi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Pendidikan</a:t>
            </a:r>
            <a:endParaRPr lang="en-US" altLang="en-US" sz="1200" dirty="0"/>
          </a:p>
        </p:txBody>
      </p:sp>
      <p:sp>
        <p:nvSpPr>
          <p:cNvPr id="10486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Company Logo</a:t>
            </a:r>
          </a:p>
        </p:txBody>
      </p:sp>
      <p:grpSp>
        <p:nvGrpSpPr>
          <p:cNvPr id="44" name="Group 3"/>
          <p:cNvGrpSpPr/>
          <p:nvPr/>
        </p:nvGrpSpPr>
        <p:grpSpPr bwMode="auto">
          <a:xfrm>
            <a:off x="1219200" y="1831975"/>
            <a:ext cx="2170113" cy="5254625"/>
            <a:chOff x="720" y="1296"/>
            <a:chExt cx="1367" cy="2542"/>
          </a:xfrm>
        </p:grpSpPr>
        <p:sp>
          <p:nvSpPr>
            <p:cNvPr id="1048644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45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46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47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48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49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5" name="Group 10"/>
            <p:cNvGrpSpPr/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1048650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48651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52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53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54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1048655" name="Text Box 16"/>
            <p:cNvSpPr txBox="1">
              <a:spLocks noChangeArrowheads="1"/>
            </p:cNvSpPr>
            <p:nvPr/>
          </p:nvSpPr>
          <p:spPr bwMode="gray">
            <a:xfrm>
              <a:off x="1275" y="1354"/>
              <a:ext cx="220" cy="2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400" dirty="0">
                  <a:solidFill>
                    <a:srgbClr val="000000"/>
                  </a:solidFill>
                </a:rPr>
                <a:t>4</a:t>
              </a:r>
              <a:endParaRPr lang="en-US" altLang="en-US" dirty="0"/>
            </a:p>
          </p:txBody>
        </p:sp>
        <p:sp>
          <p:nvSpPr>
            <p:cNvPr id="1048656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43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r>
                <a:rPr lang="en-US" altLang="en-US" dirty="0" err="1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Menurunnya</a:t>
              </a:r>
              <a:r>
                <a:rPr lang="en-US" altLang="en-US" dirty="0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kualitas</a:t>
              </a:r>
              <a:r>
                <a:rPr lang="en-US" altLang="en-US" dirty="0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pendidikan</a:t>
              </a:r>
              <a:r>
                <a:rPr lang="en-US" altLang="en-US" dirty="0">
                  <a:solidFill>
                    <a:schemeClr val="bg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 </a:t>
              </a:r>
            </a:p>
          </p:txBody>
        </p:sp>
      </p:grpSp>
      <p:grpSp>
        <p:nvGrpSpPr>
          <p:cNvPr id="46" name="Group 18"/>
          <p:cNvGrpSpPr/>
          <p:nvPr/>
        </p:nvGrpSpPr>
        <p:grpSpPr bwMode="auto">
          <a:xfrm>
            <a:off x="3581400" y="1831975"/>
            <a:ext cx="2166938" cy="5254625"/>
            <a:chOff x="2208" y="1296"/>
            <a:chExt cx="1365" cy="2542"/>
          </a:xfrm>
        </p:grpSpPr>
        <p:sp>
          <p:nvSpPr>
            <p:cNvPr id="1048657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58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59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60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61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048662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48663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48664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48665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048666" name="Text Box 28"/>
            <p:cNvSpPr txBox="1">
              <a:spLocks noChangeArrowheads="1"/>
            </p:cNvSpPr>
            <p:nvPr/>
          </p:nvSpPr>
          <p:spPr bwMode="gray">
            <a:xfrm>
              <a:off x="2763" y="1354"/>
              <a:ext cx="220" cy="2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400" dirty="0">
                  <a:solidFill>
                    <a:srgbClr val="000000"/>
                  </a:solidFill>
                </a:rPr>
                <a:t>5</a:t>
              </a:r>
              <a:endParaRPr lang="en-US" altLang="en-US" dirty="0"/>
            </a:p>
          </p:txBody>
        </p:sp>
        <p:sp>
          <p:nvSpPr>
            <p:cNvPr id="1048667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94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Kurang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adanya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relevansi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antara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pendidikan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dan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kebutuhan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masyarakat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yang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sedang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 </a:t>
              </a:r>
              <a:r>
                <a:rPr lang="en-US" altLang="en-US" dirty="0" err="1">
                  <a:solidFill>
                    <a:schemeClr val="tx2"/>
                  </a:solidFill>
                  <a:latin typeface="Baskerville Old Face" panose="02020602080505020303" pitchFamily="18" charset="0"/>
                </a:rPr>
                <a:t>membangun</a:t>
              </a:r>
              <a:r>
                <a:rPr lang="en-US" altLang="en-US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.</a:t>
              </a:r>
            </a:p>
          </p:txBody>
        </p:sp>
        <p:sp>
          <p:nvSpPr>
            <p:cNvPr id="1048668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69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7" name="Group 32"/>
          <p:cNvGrpSpPr/>
          <p:nvPr/>
        </p:nvGrpSpPr>
        <p:grpSpPr bwMode="auto">
          <a:xfrm>
            <a:off x="5937250" y="1831975"/>
            <a:ext cx="2170113" cy="5254625"/>
            <a:chOff x="3692" y="1296"/>
            <a:chExt cx="1367" cy="2542"/>
          </a:xfrm>
        </p:grpSpPr>
        <p:sp>
          <p:nvSpPr>
            <p:cNvPr id="1048670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71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72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73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8" name="Group 37"/>
            <p:cNvGrpSpPr/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1048674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048675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76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77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1048678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1048679" name="Text Box 43"/>
            <p:cNvSpPr txBox="1">
              <a:spLocks noChangeArrowheads="1"/>
            </p:cNvSpPr>
            <p:nvPr/>
          </p:nvSpPr>
          <p:spPr bwMode="gray">
            <a:xfrm>
              <a:off x="4251" y="1354"/>
              <a:ext cx="220" cy="21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altLang="en-US" sz="2400" dirty="0">
                  <a:solidFill>
                    <a:srgbClr val="000000"/>
                  </a:solidFill>
                </a:rPr>
                <a:t>6</a:t>
              </a:r>
              <a:endParaRPr lang="en-US" altLang="en-US" dirty="0"/>
            </a:p>
          </p:txBody>
        </p:sp>
        <p:sp>
          <p:nvSpPr>
            <p:cNvPr id="1048680" name="Text Box 44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156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lvl="0"/>
              <a:r>
                <a:rPr lang="id-ID" sz="1600" dirty="0">
                  <a:solidFill>
                    <a:schemeClr val="tx2">
                      <a:lumMod val="95000"/>
                      <a:lumOff val="5000"/>
                    </a:schemeClr>
                  </a:solidFill>
                  <a:latin typeface="Baskerville Old Face" panose="02020602080505020303" pitchFamily="18" charset="0"/>
                </a:rPr>
                <a:t>Belum mekarnya alat organisasi yang efektif serta belum tumbuhnya suasana yang subur dalam masyarakat untuk mengadakan perubahan-perubahan yang dituntut oleh keadaan sekarang dan yang akan datang</a:t>
              </a:r>
              <a:r>
                <a:rPr lang="en-US" sz="1600" dirty="0">
                  <a:solidFill>
                    <a:schemeClr val="tx2">
                      <a:lumMod val="95000"/>
                      <a:lumOff val="5000"/>
                    </a:schemeClr>
                  </a:solidFill>
                  <a:latin typeface="Baskerville Old Face" panose="02020602080505020303" pitchFamily="18" charset="0"/>
                </a:rPr>
                <a:t>.</a:t>
              </a:r>
            </a:p>
          </p:txBody>
        </p:sp>
        <p:sp>
          <p:nvSpPr>
            <p:cNvPr id="1048681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82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rgbClr val="D7E6EE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 sz="2000" b="1" dirty="0"/>
              <a:t>Faktor-faktor yang Mempengaruhi Inovasi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Pendidikan</a:t>
            </a:r>
            <a:endParaRPr lang="en-US" sz="2000" dirty="0"/>
          </a:p>
        </p:txBody>
      </p:sp>
      <p:sp>
        <p:nvSpPr>
          <p:cNvPr id="104868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chemeClr val="tx2"/>
              </a:buClr>
              <a:buNone/>
            </a:pPr>
            <a:endParaRPr lang="en-US" altLang="en-US" b="1" dirty="0">
              <a:solidFill>
                <a:schemeClr val="tx2"/>
              </a:solidFill>
            </a:endParaRPr>
          </a:p>
          <a:p>
            <a:pPr marL="514350" indent="-514350">
              <a:buClr>
                <a:schemeClr val="tx2"/>
              </a:buClr>
              <a:buFont typeface="+mj-lt"/>
              <a:buAutoNum type="arabicPeriod"/>
            </a:pPr>
            <a:r>
              <a:rPr lang="id-ID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Visi terhadap pendidikan.</a:t>
            </a:r>
          </a:p>
          <a:p>
            <a:pPr marL="514350" indent="-514350">
              <a:buClr>
                <a:schemeClr val="tx2"/>
              </a:buClr>
              <a:buFont typeface="+mj-lt"/>
              <a:buAutoNum type="arabicPeriod"/>
            </a:pPr>
            <a:r>
              <a:rPr lang="id-ID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Faktor pertambahan penduduk.</a:t>
            </a:r>
          </a:p>
          <a:p>
            <a:pPr marL="514350" indent="-514350">
              <a:buClr>
                <a:schemeClr val="tx2"/>
              </a:buClr>
              <a:buFont typeface="+mj-lt"/>
              <a:buAutoNum type="arabicPeriod"/>
            </a:pPr>
            <a:r>
              <a:rPr lang="id-ID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Perkembangan ilmu pengetahuan.</a:t>
            </a:r>
          </a:p>
          <a:p>
            <a:pPr marL="514350" indent="-514350">
              <a:buClr>
                <a:schemeClr val="tx2"/>
              </a:buClr>
              <a:buFont typeface="+mj-lt"/>
              <a:buAutoNum type="arabicPeriod"/>
            </a:pPr>
            <a:r>
              <a:rPr lang="id-ID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Tuntutan adanya proses pendidikan yang relevan.</a:t>
            </a:r>
          </a:p>
          <a:p>
            <a:pPr marL="0" indent="0">
              <a:buClr>
                <a:schemeClr val="tx2"/>
              </a:buClr>
              <a:buNone/>
            </a:pPr>
            <a:endParaRPr lang="en-US" dirty="0"/>
          </a:p>
        </p:txBody>
      </p:sp>
      <p:sp>
        <p:nvSpPr>
          <p:cNvPr id="10486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Company Logo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000" dirty="0" err="1"/>
              <a:t>Faktor-faktor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wajib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diperhatikan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inovasi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pendidikan</a:t>
            </a:r>
            <a:endParaRPr lang="en-US" altLang="en-US" sz="2000" dirty="0">
              <a:solidFill>
                <a:schemeClr val="accent1"/>
              </a:solidFill>
            </a:endParaRPr>
          </a:p>
        </p:txBody>
      </p:sp>
      <p:sp>
        <p:nvSpPr>
          <p:cNvPr id="10486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Company Logo</a:t>
            </a:r>
          </a:p>
        </p:txBody>
      </p:sp>
      <p:sp>
        <p:nvSpPr>
          <p:cNvPr id="1048690" name="Text Box 3"/>
          <p:cNvSpPr txBox="1">
            <a:spLocks noChangeArrowheads="1"/>
          </p:cNvSpPr>
          <p:nvPr/>
        </p:nvSpPr>
        <p:spPr bwMode="auto">
          <a:xfrm>
            <a:off x="1660525" y="722313"/>
            <a:ext cx="233680" cy="35814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endParaRPr lang="en-US" altLang="en-US"/>
          </a:p>
        </p:txBody>
      </p:sp>
      <p:grpSp>
        <p:nvGrpSpPr>
          <p:cNvPr id="51" name="Group 105"/>
          <p:cNvGrpSpPr/>
          <p:nvPr/>
        </p:nvGrpSpPr>
        <p:grpSpPr bwMode="auto">
          <a:xfrm>
            <a:off x="2012950" y="2057400"/>
            <a:ext cx="5410200" cy="665163"/>
            <a:chOff x="1268" y="1296"/>
            <a:chExt cx="3408" cy="419"/>
          </a:xfrm>
        </p:grpSpPr>
        <p:grpSp>
          <p:nvGrpSpPr>
            <p:cNvPr id="52" name="Group 75"/>
            <p:cNvGrpSpPr/>
            <p:nvPr/>
          </p:nvGrpSpPr>
          <p:grpSpPr bwMode="auto">
            <a:xfrm>
              <a:off x="1268" y="1296"/>
              <a:ext cx="480" cy="419"/>
              <a:chOff x="1110" y="2656"/>
              <a:chExt cx="1549" cy="1351"/>
            </a:xfrm>
          </p:grpSpPr>
          <p:sp>
            <p:nvSpPr>
              <p:cNvPr id="1048691" name="AutoShape 76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692" name="AutoShape 77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693" name="AutoShape 78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5000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8694" name="Line 83"/>
            <p:cNvSpPr>
              <a:spLocks noChangeShapeType="1"/>
            </p:cNvSpPr>
            <p:nvPr/>
          </p:nvSpPr>
          <p:spPr bwMode="auto">
            <a:xfrm>
              <a:off x="1652" y="1680"/>
              <a:ext cx="30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695" name="Text Box 84"/>
            <p:cNvSpPr txBox="1">
              <a:spLocks noChangeArrowheads="1"/>
            </p:cNvSpPr>
            <p:nvPr/>
          </p:nvSpPr>
          <p:spPr bwMode="auto">
            <a:xfrm>
              <a:off x="1844" y="1414"/>
              <a:ext cx="516" cy="28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2400" dirty="0">
                  <a:solidFill>
                    <a:srgbClr val="000000"/>
                  </a:solidFill>
                </a:rPr>
                <a:t>Guru</a:t>
              </a:r>
            </a:p>
          </p:txBody>
        </p:sp>
        <p:sp>
          <p:nvSpPr>
            <p:cNvPr id="1048696" name="Text Box 85"/>
            <p:cNvSpPr txBox="1">
              <a:spLocks noChangeArrowheads="1"/>
            </p:cNvSpPr>
            <p:nvPr/>
          </p:nvSpPr>
          <p:spPr bwMode="gray">
            <a:xfrm>
              <a:off x="1392" y="1358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53" name="Group 106"/>
          <p:cNvGrpSpPr/>
          <p:nvPr/>
        </p:nvGrpSpPr>
        <p:grpSpPr bwMode="auto">
          <a:xfrm>
            <a:off x="2012950" y="2971800"/>
            <a:ext cx="5410200" cy="665163"/>
            <a:chOff x="1268" y="1872"/>
            <a:chExt cx="3408" cy="419"/>
          </a:xfrm>
        </p:grpSpPr>
        <p:grpSp>
          <p:nvGrpSpPr>
            <p:cNvPr id="54" name="Group 79"/>
            <p:cNvGrpSpPr/>
            <p:nvPr/>
          </p:nvGrpSpPr>
          <p:grpSpPr bwMode="auto">
            <a:xfrm>
              <a:off x="1268" y="1872"/>
              <a:ext cx="480" cy="419"/>
              <a:chOff x="3174" y="2656"/>
              <a:chExt cx="1549" cy="1351"/>
            </a:xfrm>
          </p:grpSpPr>
          <p:sp>
            <p:nvSpPr>
              <p:cNvPr id="1048697" name="AutoShape 80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698" name="AutoShape 81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699" name="AutoShape 82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8700" name="Line 86"/>
            <p:cNvSpPr>
              <a:spLocks noChangeShapeType="1"/>
            </p:cNvSpPr>
            <p:nvPr/>
          </p:nvSpPr>
          <p:spPr bwMode="auto">
            <a:xfrm>
              <a:off x="1652" y="2256"/>
              <a:ext cx="30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701" name="Text Box 87"/>
            <p:cNvSpPr txBox="1">
              <a:spLocks noChangeArrowheads="1"/>
            </p:cNvSpPr>
            <p:nvPr/>
          </p:nvSpPr>
          <p:spPr bwMode="auto">
            <a:xfrm>
              <a:off x="1862" y="1947"/>
              <a:ext cx="620" cy="28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400" dirty="0" err="1">
                  <a:solidFill>
                    <a:srgbClr val="000000"/>
                  </a:solidFill>
                </a:rPr>
                <a:t>Siswa</a:t>
              </a:r>
              <a:r>
                <a:rPr lang="en-US" altLang="en-US" sz="2400" dirty="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1048702" name="Text Box 88"/>
            <p:cNvSpPr txBox="1">
              <a:spLocks noChangeArrowheads="1"/>
            </p:cNvSpPr>
            <p:nvPr/>
          </p:nvSpPr>
          <p:spPr bwMode="gray">
            <a:xfrm>
              <a:off x="1392" y="193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55" name="Group 107"/>
          <p:cNvGrpSpPr/>
          <p:nvPr/>
        </p:nvGrpSpPr>
        <p:grpSpPr bwMode="auto">
          <a:xfrm>
            <a:off x="2012950" y="3860800"/>
            <a:ext cx="5410200" cy="665163"/>
            <a:chOff x="1268" y="2432"/>
            <a:chExt cx="3408" cy="419"/>
          </a:xfrm>
        </p:grpSpPr>
        <p:sp>
          <p:nvSpPr>
            <p:cNvPr id="1048703" name="Line 89"/>
            <p:cNvSpPr>
              <a:spLocks noChangeShapeType="1"/>
            </p:cNvSpPr>
            <p:nvPr/>
          </p:nvSpPr>
          <p:spPr bwMode="auto">
            <a:xfrm>
              <a:off x="1652" y="2818"/>
              <a:ext cx="3024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704" name="Text Box 90"/>
            <p:cNvSpPr txBox="1">
              <a:spLocks noChangeArrowheads="1"/>
            </p:cNvSpPr>
            <p:nvPr/>
          </p:nvSpPr>
          <p:spPr bwMode="auto">
            <a:xfrm>
              <a:off x="1864" y="2473"/>
              <a:ext cx="980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400" dirty="0" err="1">
                  <a:solidFill>
                    <a:srgbClr val="000000"/>
                  </a:solidFill>
                </a:rPr>
                <a:t>Kurikulum</a:t>
              </a:r>
              <a:endParaRPr lang="en-US" alt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048705" name="Text Box 91"/>
            <p:cNvSpPr txBox="1">
              <a:spLocks noChangeArrowheads="1"/>
            </p:cNvSpPr>
            <p:nvPr/>
          </p:nvSpPr>
          <p:spPr bwMode="gray">
            <a:xfrm>
              <a:off x="1392" y="2496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2400" b="1">
                  <a:solidFill>
                    <a:srgbClr val="FFFFFF"/>
                  </a:solidFill>
                </a:rPr>
                <a:t>3</a:t>
              </a:r>
            </a:p>
          </p:txBody>
        </p:sp>
        <p:grpSp>
          <p:nvGrpSpPr>
            <p:cNvPr id="56" name="Group 95"/>
            <p:cNvGrpSpPr/>
            <p:nvPr/>
          </p:nvGrpSpPr>
          <p:grpSpPr bwMode="auto">
            <a:xfrm>
              <a:off x="1268" y="2432"/>
              <a:ext cx="480" cy="419"/>
              <a:chOff x="1110" y="2656"/>
              <a:chExt cx="1549" cy="1351"/>
            </a:xfrm>
          </p:grpSpPr>
          <p:sp>
            <p:nvSpPr>
              <p:cNvPr id="1048706" name="AutoShape 96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707" name="AutoShape 97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708" name="AutoShape 98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5000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8709" name="Text Box 99"/>
            <p:cNvSpPr txBox="1">
              <a:spLocks noChangeArrowheads="1"/>
            </p:cNvSpPr>
            <p:nvPr/>
          </p:nvSpPr>
          <p:spPr bwMode="gray">
            <a:xfrm>
              <a:off x="1392" y="2496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57" name="Group 108"/>
          <p:cNvGrpSpPr/>
          <p:nvPr/>
        </p:nvGrpSpPr>
        <p:grpSpPr bwMode="auto">
          <a:xfrm>
            <a:off x="2012950" y="4775200"/>
            <a:ext cx="5410200" cy="665163"/>
            <a:chOff x="1268" y="3008"/>
            <a:chExt cx="3408" cy="419"/>
          </a:xfrm>
        </p:grpSpPr>
        <p:sp>
          <p:nvSpPr>
            <p:cNvPr id="1048710" name="Line 92"/>
            <p:cNvSpPr>
              <a:spLocks noChangeShapeType="1"/>
            </p:cNvSpPr>
            <p:nvPr/>
          </p:nvSpPr>
          <p:spPr bwMode="auto">
            <a:xfrm>
              <a:off x="1652" y="3394"/>
              <a:ext cx="30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711" name="Text Box 93"/>
            <p:cNvSpPr txBox="1">
              <a:spLocks noChangeArrowheads="1"/>
            </p:cNvSpPr>
            <p:nvPr/>
          </p:nvSpPr>
          <p:spPr bwMode="auto">
            <a:xfrm>
              <a:off x="1862" y="3058"/>
              <a:ext cx="828" cy="28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400" dirty="0" err="1">
                  <a:solidFill>
                    <a:srgbClr val="000000"/>
                  </a:solidFill>
                </a:rPr>
                <a:t>Fasilitas</a:t>
              </a:r>
              <a:r>
                <a:rPr lang="en-US" altLang="en-US" sz="2400" dirty="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1048712" name="Text Box 94"/>
            <p:cNvSpPr txBox="1">
              <a:spLocks noChangeArrowheads="1"/>
            </p:cNvSpPr>
            <p:nvPr/>
          </p:nvSpPr>
          <p:spPr bwMode="gray">
            <a:xfrm>
              <a:off x="1392" y="307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2400" b="1">
                  <a:solidFill>
                    <a:srgbClr val="FFFFFF"/>
                  </a:solidFill>
                </a:rPr>
                <a:t>4</a:t>
              </a:r>
            </a:p>
          </p:txBody>
        </p:sp>
        <p:grpSp>
          <p:nvGrpSpPr>
            <p:cNvPr id="58" name="Group 100"/>
            <p:cNvGrpSpPr/>
            <p:nvPr/>
          </p:nvGrpSpPr>
          <p:grpSpPr bwMode="auto">
            <a:xfrm>
              <a:off x="1268" y="3008"/>
              <a:ext cx="480" cy="419"/>
              <a:chOff x="3174" y="2656"/>
              <a:chExt cx="1549" cy="1351"/>
            </a:xfrm>
          </p:grpSpPr>
          <p:sp>
            <p:nvSpPr>
              <p:cNvPr id="1048713" name="AutoShape 101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714" name="AutoShape 102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715" name="AutoShape 103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8716" name="Text Box 104"/>
            <p:cNvSpPr txBox="1">
              <a:spLocks noChangeArrowheads="1"/>
            </p:cNvSpPr>
            <p:nvPr/>
          </p:nvSpPr>
          <p:spPr bwMode="gray">
            <a:xfrm>
              <a:off x="1392" y="3072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2400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59" name="Group 107"/>
          <p:cNvGrpSpPr/>
          <p:nvPr/>
        </p:nvGrpSpPr>
        <p:grpSpPr bwMode="auto">
          <a:xfrm>
            <a:off x="1995100" y="5662612"/>
            <a:ext cx="5410201" cy="665163"/>
            <a:chOff x="1268" y="2432"/>
            <a:chExt cx="3408" cy="419"/>
          </a:xfrm>
        </p:grpSpPr>
        <p:sp>
          <p:nvSpPr>
            <p:cNvPr id="1048717" name="Line 89"/>
            <p:cNvSpPr>
              <a:spLocks noChangeShapeType="1"/>
            </p:cNvSpPr>
            <p:nvPr/>
          </p:nvSpPr>
          <p:spPr bwMode="auto">
            <a:xfrm>
              <a:off x="1652" y="2818"/>
              <a:ext cx="3024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prstDash val="sysDot"/>
              <a:round/>
              <a:headEnd/>
              <a:tailEnd type="oval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718" name="Text Box 90"/>
            <p:cNvSpPr txBox="1">
              <a:spLocks noChangeArrowheads="1"/>
            </p:cNvSpPr>
            <p:nvPr/>
          </p:nvSpPr>
          <p:spPr bwMode="auto">
            <a:xfrm>
              <a:off x="1840" y="2464"/>
              <a:ext cx="2684" cy="282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400" dirty="0" err="1">
                  <a:solidFill>
                    <a:srgbClr val="000000"/>
                  </a:solidFill>
                </a:rPr>
                <a:t>Lingkungan</a:t>
              </a:r>
              <a:r>
                <a:rPr lang="en-US" altLang="en-US" sz="2400" dirty="0">
                  <a:solidFill>
                    <a:srgbClr val="000000"/>
                  </a:solidFill>
                </a:rPr>
                <a:t> </a:t>
              </a:r>
              <a:r>
                <a:rPr lang="en-US" altLang="en-US" sz="2400" dirty="0" err="1">
                  <a:solidFill>
                    <a:srgbClr val="000000"/>
                  </a:solidFill>
                </a:rPr>
                <a:t>sosial</a:t>
              </a:r>
              <a:r>
                <a:rPr lang="en-US" altLang="en-US" sz="2400" dirty="0">
                  <a:solidFill>
                    <a:srgbClr val="000000"/>
                  </a:solidFill>
                </a:rPr>
                <a:t> </a:t>
              </a:r>
              <a:r>
                <a:rPr lang="en-US" altLang="en-US" sz="2400" dirty="0" err="1">
                  <a:solidFill>
                    <a:srgbClr val="000000"/>
                  </a:solidFill>
                </a:rPr>
                <a:t>masyarakat</a:t>
              </a:r>
              <a:endParaRPr lang="en-US" alt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048719" name="Text Box 91"/>
            <p:cNvSpPr txBox="1">
              <a:spLocks noChangeArrowheads="1"/>
            </p:cNvSpPr>
            <p:nvPr/>
          </p:nvSpPr>
          <p:spPr bwMode="gray">
            <a:xfrm>
              <a:off x="1392" y="2496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2400" b="1">
                  <a:solidFill>
                    <a:srgbClr val="FFFFFF"/>
                  </a:solidFill>
                </a:rPr>
                <a:t>3</a:t>
              </a:r>
            </a:p>
          </p:txBody>
        </p:sp>
        <p:grpSp>
          <p:nvGrpSpPr>
            <p:cNvPr id="60" name="Group 95"/>
            <p:cNvGrpSpPr/>
            <p:nvPr/>
          </p:nvGrpSpPr>
          <p:grpSpPr bwMode="auto">
            <a:xfrm>
              <a:off x="1268" y="2432"/>
              <a:ext cx="480" cy="419"/>
              <a:chOff x="1110" y="2656"/>
              <a:chExt cx="1549" cy="1351"/>
            </a:xfrm>
          </p:grpSpPr>
          <p:sp>
            <p:nvSpPr>
              <p:cNvPr id="1048720" name="AutoShape 96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721" name="AutoShape 97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722" name="AutoShape 98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50000">
                    <a:schemeClr val="accent1"/>
                  </a:gs>
                  <a:gs pos="100000">
                    <a:schemeClr val="accent1">
                      <a:gamma/>
                      <a:shade val="46275"/>
                      <a:invGamma/>
                    </a:scheme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48723" name="Text Box 99"/>
            <p:cNvSpPr txBox="1">
              <a:spLocks noChangeArrowheads="1"/>
            </p:cNvSpPr>
            <p:nvPr/>
          </p:nvSpPr>
          <p:spPr bwMode="gray">
            <a:xfrm>
              <a:off x="1391" y="2496"/>
              <a:ext cx="224" cy="29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2400" b="1" dirty="0">
                  <a:solidFill>
                    <a:srgbClr val="FFFFFF"/>
                  </a:solidFill>
                </a:rPr>
                <a:t>5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/>
              <a:t>Guru</a:t>
            </a:r>
          </a:p>
        </p:txBody>
      </p:sp>
      <p:sp>
        <p:nvSpPr>
          <p:cNvPr id="1048727" name="Rectangle 3"/>
          <p:cNvSpPr>
            <a:spLocks noGrp="1" noChangeArrowheads="1"/>
          </p:cNvSpPr>
          <p:nvPr>
            <p:ph idx="1"/>
          </p:nvPr>
        </p:nvSpPr>
        <p:spPr>
          <a:xfrm>
            <a:off x="23926" y="1600200"/>
            <a:ext cx="8424750" cy="4708524"/>
          </a:xfrm>
        </p:spPr>
        <p:txBody>
          <a:bodyPr/>
          <a:lstStyle/>
          <a:p>
            <a:pPr marL="457200" lvl="1" indent="0">
              <a:lnSpc>
                <a:spcPct val="80000"/>
              </a:lnSpc>
              <a:buNone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Guru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sebagai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ujung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tombak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pelaksanaan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merupakan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pihak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belajar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mengajar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dimna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peran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guru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sebagi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: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alt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Transmiter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ke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fasilitator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pembimbing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konsultan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Sumber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pengetahuan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menjadi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kawan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belajar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</p:txBody>
      </p:sp>
      <p:sp>
        <p:nvSpPr>
          <p:cNvPr id="10487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Siswa</a:t>
            </a:r>
            <a:r>
              <a:rPr lang="en-US" altLang="en-US" dirty="0"/>
              <a:t> </a:t>
            </a:r>
          </a:p>
        </p:txBody>
      </p:sp>
      <p:sp>
        <p:nvSpPr>
          <p:cNvPr id="1048731" name="Rectangle 3"/>
          <p:cNvSpPr>
            <a:spLocks noGrp="1" noChangeArrowheads="1"/>
          </p:cNvSpPr>
          <p:nvPr>
            <p:ph idx="1"/>
          </p:nvPr>
        </p:nvSpPr>
        <p:spPr>
          <a:xfrm>
            <a:off x="23926" y="1600200"/>
            <a:ext cx="8424750" cy="4708524"/>
          </a:xfrm>
        </p:spPr>
        <p:txBody>
          <a:bodyPr/>
          <a:lstStyle/>
          <a:p>
            <a:pPr marL="457200" lvl="1" indent="0">
              <a:lnSpc>
                <a:spcPct val="80000"/>
              </a:lnSpc>
              <a:buNone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Siswa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sebagai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obyek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utama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terutama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proses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belajar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mengajar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siswa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memegang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peran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yang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sangat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dominan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proses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belajar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mengajar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siswa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dapat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menentukan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keberhasilan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belajar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melalui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penggunaan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intelegensia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daya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motoric,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pengalaman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kemauan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komitmen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yang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timbul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diri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mereka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tanpa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ada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paksaan</a:t>
            </a:r>
            <a:endParaRPr lang="en-US" altLang="en-US" dirty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04872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Kurikulum</a:t>
            </a:r>
            <a:r>
              <a:rPr lang="en-US" altLang="en-US" dirty="0"/>
              <a:t> (system </a:t>
            </a:r>
            <a:r>
              <a:rPr lang="en-US" altLang="en-US" dirty="0" err="1"/>
              <a:t>pendidikan</a:t>
            </a:r>
            <a:r>
              <a:rPr lang="en-US" altLang="en-US" dirty="0"/>
              <a:t>)</a:t>
            </a:r>
          </a:p>
        </p:txBody>
      </p:sp>
      <p:sp>
        <p:nvSpPr>
          <p:cNvPr id="1048735" name="Rectangle 3"/>
          <p:cNvSpPr>
            <a:spLocks noGrp="1" noChangeArrowheads="1"/>
          </p:cNvSpPr>
          <p:nvPr>
            <p:ph idx="1"/>
          </p:nvPr>
        </p:nvSpPr>
        <p:spPr>
          <a:xfrm>
            <a:off x="23926" y="1600200"/>
            <a:ext cx="8424750" cy="4708524"/>
          </a:xfrm>
        </p:spPr>
        <p:txBody>
          <a:bodyPr/>
          <a:lstStyle/>
          <a:p>
            <a:pPr marL="457200" lvl="1" indent="0">
              <a:lnSpc>
                <a:spcPct val="80000"/>
              </a:lnSpc>
              <a:buNone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kurikulum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meliputi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progam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pengajaran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perangkatnya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merupakan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pedoman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dalam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pelaksanaan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pengajaran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di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sekolah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	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tanpa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kurikulum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tanpa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mengikuti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progam-progam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yang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ada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didalamnya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maka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inovasi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pendidikan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tidak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akan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berjalan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sesuai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dengan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tujuan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inovasi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itu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Baskerville Old Face" panose="02020602080505020303" pitchFamily="18" charset="0"/>
              </a:rPr>
              <a:t>sendiri</a:t>
            </a:r>
            <a:r>
              <a:rPr lang="en-US" alt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.</a:t>
            </a:r>
          </a:p>
        </p:txBody>
      </p:sp>
      <p:sp>
        <p:nvSpPr>
          <p:cNvPr id="10487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/>
              <a:t>Company Logo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0</TotalTime>
  <Words>452</Words>
  <Application>Microsoft Office PowerPoint</Application>
  <PresentationFormat>On-screen Show (4:3)</PresentationFormat>
  <Paragraphs>107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Baskerville Old Face</vt:lpstr>
      <vt:lpstr>Corbel</vt:lpstr>
      <vt:lpstr>华文楷体</vt:lpstr>
      <vt:lpstr>Trebuchet MS</vt:lpstr>
      <vt:lpstr>Wingdings</vt:lpstr>
      <vt:lpstr>Parallax</vt:lpstr>
      <vt:lpstr>Inovasi Pendidikan </vt:lpstr>
      <vt:lpstr>Pengertian Inovasi Pendidikan</vt:lpstr>
      <vt:lpstr>Masalah-maslah yang Menuntut Inovasi Pendidikan</vt:lpstr>
      <vt:lpstr>Masalah-maslah yang Menuntut Inovasi Pendidikan</vt:lpstr>
      <vt:lpstr>Faktor-faktor yang Mempengaruhi Inovasi Pendidikan</vt:lpstr>
      <vt:lpstr>Faktor-faktor yang wajib diperhatikan dalam inovasi pendidikan</vt:lpstr>
      <vt:lpstr>Guru</vt:lpstr>
      <vt:lpstr>Siswa </vt:lpstr>
      <vt:lpstr>Kurikulum (system pendidikan)</vt:lpstr>
      <vt:lpstr>Fasilitas </vt:lpstr>
      <vt:lpstr>Lingkup social Masyarakat</vt:lpstr>
      <vt:lpstr>Tujuan Inovasi Pendidikan</vt:lpstr>
      <vt:lpstr>PowerPoint Presentation</vt:lpstr>
      <vt:lpstr>Cara-cara Mencapai Inovasi Pendidikan</vt:lpstr>
      <vt:lpstr>Contoh-contoh inovasi pendidikan</vt:lpstr>
      <vt:lpstr>PowerPoint Presentation</vt:lpstr>
      <vt:lpstr>PowerPoint Presentation</vt:lpstr>
      <vt:lpstr>PowerPoint Presentation</vt:lpstr>
    </vt:vector>
  </TitlesOfParts>
  <Company>Guilddesign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Inovasi Pendidikan</dc:title>
  <dc:creator>BAYU-PC</dc:creator>
  <cp:lastModifiedBy>Ivan</cp:lastModifiedBy>
  <cp:revision>2</cp:revision>
  <dcterms:created xsi:type="dcterms:W3CDTF">2016-10-31T02:23:37Z</dcterms:created>
  <dcterms:modified xsi:type="dcterms:W3CDTF">2020-03-20T08:07:29Z</dcterms:modified>
</cp:coreProperties>
</file>